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86" r:id="rId2"/>
    <p:sldId id="262" r:id="rId3"/>
    <p:sldId id="263" r:id="rId4"/>
    <p:sldId id="265" r:id="rId5"/>
    <p:sldId id="256" r:id="rId6"/>
    <p:sldId id="257" r:id="rId7"/>
    <p:sldId id="258" r:id="rId8"/>
    <p:sldId id="259" r:id="rId9"/>
    <p:sldId id="260" r:id="rId10"/>
    <p:sldId id="261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2" r:id="rId24"/>
    <p:sldId id="283" r:id="rId25"/>
    <p:sldId id="284" r:id="rId26"/>
    <p:sldId id="285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29" autoAdjust="0"/>
    <p:restoredTop sz="94660"/>
  </p:normalViewPr>
  <p:slideViewPr>
    <p:cSldViewPr>
      <p:cViewPr varScale="1">
        <p:scale>
          <a:sx n="72" d="100"/>
          <a:sy n="72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9E3923AB-37C0-4A5A-B48C-FC1607800ED5}" type="datetimeFigureOut">
              <a:rPr lang="en-CA" smtClean="0"/>
              <a:pPr/>
              <a:t>07/11/2010</a:t>
            </a:fld>
            <a:endParaRPr lang="en-C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C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0800370-AB94-4069-ACD2-0E3579C1F4A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923AB-37C0-4A5A-B48C-FC1607800ED5}" type="datetimeFigureOut">
              <a:rPr lang="en-CA" smtClean="0"/>
              <a:pPr/>
              <a:t>07/11/2010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00370-AB94-4069-ACD2-0E3579C1F4A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923AB-37C0-4A5A-B48C-FC1607800ED5}" type="datetimeFigureOut">
              <a:rPr lang="en-CA" smtClean="0"/>
              <a:pPr/>
              <a:t>07/11/2010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00370-AB94-4069-ACD2-0E3579C1F4A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923AB-37C0-4A5A-B48C-FC1607800ED5}" type="datetimeFigureOut">
              <a:rPr lang="en-CA" smtClean="0"/>
              <a:pPr/>
              <a:t>07/11/2010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00370-AB94-4069-ACD2-0E3579C1F4A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923AB-37C0-4A5A-B48C-FC1607800ED5}" type="datetimeFigureOut">
              <a:rPr lang="en-CA" smtClean="0"/>
              <a:pPr/>
              <a:t>07/11/2010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00370-AB94-4069-ACD2-0E3579C1F4A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923AB-37C0-4A5A-B48C-FC1607800ED5}" type="datetimeFigureOut">
              <a:rPr lang="en-CA" smtClean="0"/>
              <a:pPr/>
              <a:t>07/11/2010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00370-AB94-4069-ACD2-0E3579C1F4A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E3923AB-37C0-4A5A-B48C-FC1607800ED5}" type="datetimeFigureOut">
              <a:rPr lang="en-CA" smtClean="0"/>
              <a:pPr/>
              <a:t>07/11/2010</a:t>
            </a:fld>
            <a:endParaRPr lang="en-C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0800370-AB94-4069-ACD2-0E3579C1F4AB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9E3923AB-37C0-4A5A-B48C-FC1607800ED5}" type="datetimeFigureOut">
              <a:rPr lang="en-CA" smtClean="0"/>
              <a:pPr/>
              <a:t>07/11/2010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0800370-AB94-4069-ACD2-0E3579C1F4A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923AB-37C0-4A5A-B48C-FC1607800ED5}" type="datetimeFigureOut">
              <a:rPr lang="en-CA" smtClean="0"/>
              <a:pPr/>
              <a:t>07/11/2010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00370-AB94-4069-ACD2-0E3579C1F4A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923AB-37C0-4A5A-B48C-FC1607800ED5}" type="datetimeFigureOut">
              <a:rPr lang="en-CA" smtClean="0"/>
              <a:pPr/>
              <a:t>07/11/2010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00370-AB94-4069-ACD2-0E3579C1F4A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923AB-37C0-4A5A-B48C-FC1607800ED5}" type="datetimeFigureOut">
              <a:rPr lang="en-CA" smtClean="0"/>
              <a:pPr/>
              <a:t>07/11/2010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00370-AB94-4069-ACD2-0E3579C1F4A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9E3923AB-37C0-4A5A-B48C-FC1607800ED5}" type="datetimeFigureOut">
              <a:rPr lang="en-CA" smtClean="0"/>
              <a:pPr/>
              <a:t>07/11/2010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C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0800370-AB94-4069-ACD2-0E3579C1F4AB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Identify the following graphs </a:t>
            </a:r>
            <a:endParaRPr lang="en-CA" dirty="0"/>
          </a:p>
        </p:txBody>
      </p:sp>
      <p:pic>
        <p:nvPicPr>
          <p:cNvPr id="9" name="Content Placeholder 8" descr="apples.gif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533400" y="2895600"/>
            <a:ext cx="2126492" cy="2057400"/>
          </a:xfrm>
        </p:spPr>
      </p:pic>
      <p:pic>
        <p:nvPicPr>
          <p:cNvPr id="10" name="Content Placeholder 9" descr="L61_scatter_plot.gif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2971800" y="2895601"/>
            <a:ext cx="2240663" cy="2133600"/>
          </a:xfrm>
        </p:spPr>
      </p:pic>
      <p:pic>
        <p:nvPicPr>
          <p:cNvPr id="11" name="Picture 10" descr="Stem-and-Leaf%20Plot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5000" y="2971800"/>
            <a:ext cx="2288646" cy="1905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229600" cy="432511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5. Which type of graph would you use in order to compare the percent of Canada’s population with each blood type?</a:t>
            </a:r>
          </a:p>
          <a:p>
            <a:pPr>
              <a:buNone/>
            </a:pPr>
            <a:endParaRPr lang="en-US" dirty="0" smtClean="0"/>
          </a:p>
          <a:p>
            <a:pPr marL="914400" lvl="1" indent="-514350">
              <a:buAutoNum type="alphaUcPeriod"/>
            </a:pPr>
            <a:r>
              <a:rPr lang="en-US" dirty="0" smtClean="0"/>
              <a:t>Bar graph</a:t>
            </a:r>
          </a:p>
          <a:p>
            <a:pPr marL="914400" lvl="1" indent="-514350">
              <a:buAutoNum type="alphaUcPeriod"/>
            </a:pPr>
            <a:r>
              <a:rPr lang="en-US" dirty="0" smtClean="0"/>
              <a:t>Pictograph</a:t>
            </a:r>
          </a:p>
          <a:p>
            <a:pPr marL="914400" lvl="1" indent="-514350">
              <a:buAutoNum type="alphaUcPeriod"/>
            </a:pPr>
            <a:r>
              <a:rPr lang="en-US" dirty="0" smtClean="0"/>
              <a:t>Line graph</a:t>
            </a:r>
          </a:p>
          <a:p>
            <a:pPr marL="914400" lvl="1" indent="-514350">
              <a:buAutoNum type="alphaUcPeriod"/>
            </a:pPr>
            <a:r>
              <a:rPr lang="en-US" dirty="0" smtClean="0"/>
              <a:t>Scatter plot</a:t>
            </a:r>
          </a:p>
          <a:p>
            <a:pPr marL="914400" lvl="1" indent="-514350">
              <a:buAutoNum type="alphaUcPeriod"/>
            </a:pPr>
            <a:r>
              <a:rPr lang="en-US" dirty="0" smtClean="0"/>
              <a:t>Stem –and –leaf plot</a:t>
            </a:r>
          </a:p>
          <a:p>
            <a:pPr marL="914400" lvl="1" indent="-514350">
              <a:buAutoNum type="alphaUcPeriod"/>
            </a:pPr>
            <a:r>
              <a:rPr lang="en-US" dirty="0" smtClean="0"/>
              <a:t>Circle graph</a:t>
            </a:r>
            <a:endParaRPr lang="en-CA" dirty="0" smtClean="0"/>
          </a:p>
          <a:p>
            <a:pPr>
              <a:buNone/>
            </a:pP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3.2 Exploring Sample Size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32511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Census – </a:t>
            </a:r>
            <a:r>
              <a:rPr lang="en-US" sz="2800" dirty="0" smtClean="0"/>
              <a:t>a survey of all the people in a population.</a:t>
            </a:r>
          </a:p>
          <a:p>
            <a:pPr>
              <a:buNone/>
            </a:pPr>
            <a:endParaRPr lang="en-US" sz="2800" dirty="0" smtClean="0"/>
          </a:p>
          <a:p>
            <a:r>
              <a:rPr lang="en-US" dirty="0" smtClean="0"/>
              <a:t>Sample – </a:t>
            </a:r>
            <a:r>
              <a:rPr lang="en-US" sz="2800" dirty="0" smtClean="0"/>
              <a:t>a part of a population that is used to make predictions about the whole population</a:t>
            </a:r>
            <a:endParaRPr lang="en-CA" dirty="0" smtClean="0"/>
          </a:p>
          <a:p>
            <a:endParaRPr lang="en-US" sz="2800" dirty="0" smtClean="0"/>
          </a:p>
          <a:p>
            <a:r>
              <a:rPr lang="en-US" dirty="0" smtClean="0"/>
              <a:t>Representative Sample – a sample from a population such that the properties of the sample reasonably reflect the properties of the population</a:t>
            </a:r>
            <a:endParaRPr lang="en-C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325112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If you wanted to determine what the </a:t>
            </a:r>
            <a:r>
              <a:rPr lang="en-US" dirty="0" err="1" smtClean="0"/>
              <a:t>favourite</a:t>
            </a:r>
            <a:r>
              <a:rPr lang="en-US" dirty="0" smtClean="0"/>
              <a:t> </a:t>
            </a:r>
            <a:r>
              <a:rPr lang="en-US" dirty="0" err="1" smtClean="0"/>
              <a:t>colour</a:t>
            </a:r>
            <a:r>
              <a:rPr lang="en-US" dirty="0" smtClean="0"/>
              <a:t> of the students in your class is, would you use a…</a:t>
            </a:r>
          </a:p>
          <a:p>
            <a:pPr marL="514350" indent="-514350">
              <a:buAutoNum type="arabicPeriod"/>
            </a:pPr>
            <a:endParaRPr lang="en-US" dirty="0" smtClean="0"/>
          </a:p>
          <a:p>
            <a:pPr marL="914400" lvl="1" indent="-514350">
              <a:buAutoNum type="alphaUcPeriod"/>
            </a:pPr>
            <a:r>
              <a:rPr lang="en-US" dirty="0" smtClean="0"/>
              <a:t>Census</a:t>
            </a:r>
          </a:p>
          <a:p>
            <a:pPr marL="914400" lvl="1" indent="-514350">
              <a:buAutoNum type="alphaUcPeriod"/>
            </a:pPr>
            <a:r>
              <a:rPr lang="en-US" dirty="0" smtClean="0"/>
              <a:t>Sample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325112"/>
          </a:xfrm>
        </p:spPr>
        <p:txBody>
          <a:bodyPr>
            <a:normAutofit lnSpcReduction="10000"/>
          </a:bodyPr>
          <a:lstStyle/>
          <a:p>
            <a:pPr marL="514350" indent="-514350">
              <a:buNone/>
            </a:pPr>
            <a:r>
              <a:rPr lang="en-US" dirty="0" smtClean="0"/>
              <a:t>Lets see…</a:t>
            </a:r>
            <a:endParaRPr lang="en-US" dirty="0"/>
          </a:p>
          <a:p>
            <a:pPr marL="514350" indent="-514350">
              <a:buNone/>
            </a:pPr>
            <a:endParaRPr lang="en-US" dirty="0"/>
          </a:p>
          <a:p>
            <a:pPr marL="514350" indent="-514350">
              <a:buNone/>
            </a:pPr>
            <a:r>
              <a:rPr lang="en-US" dirty="0" smtClean="0"/>
              <a:t>What is your </a:t>
            </a:r>
            <a:r>
              <a:rPr lang="en-US" dirty="0" err="1" smtClean="0"/>
              <a:t>favourite</a:t>
            </a:r>
            <a:r>
              <a:rPr lang="en-US" dirty="0" smtClean="0"/>
              <a:t> </a:t>
            </a:r>
            <a:r>
              <a:rPr lang="en-US" dirty="0" err="1" smtClean="0"/>
              <a:t>colour</a:t>
            </a:r>
            <a:r>
              <a:rPr lang="en-US" dirty="0" smtClean="0"/>
              <a:t> within the list below?</a:t>
            </a:r>
          </a:p>
          <a:p>
            <a:pPr marL="514350" indent="-514350">
              <a:buNone/>
            </a:pPr>
            <a:r>
              <a:rPr lang="en-US" dirty="0"/>
              <a:t>	</a:t>
            </a:r>
            <a:endParaRPr lang="en-US" dirty="0" smtClean="0"/>
          </a:p>
          <a:p>
            <a:pPr marL="914400" lvl="1" indent="-514350">
              <a:buFont typeface="Corbel" pitchFamily="34" charset="0"/>
              <a:buAutoNum type="alphaUcPeriod"/>
            </a:pPr>
            <a:r>
              <a:rPr lang="en-US" dirty="0" smtClean="0"/>
              <a:t>Red</a:t>
            </a:r>
          </a:p>
          <a:p>
            <a:pPr marL="914400" lvl="1" indent="-514350">
              <a:buFont typeface="Corbel" pitchFamily="34" charset="0"/>
              <a:buAutoNum type="alphaUcPeriod"/>
            </a:pPr>
            <a:r>
              <a:rPr lang="en-US" dirty="0" smtClean="0"/>
              <a:t>Yellow</a:t>
            </a:r>
          </a:p>
          <a:p>
            <a:pPr marL="914400" lvl="1" indent="-514350">
              <a:buFont typeface="Corbel" pitchFamily="34" charset="0"/>
              <a:buAutoNum type="alphaUcPeriod"/>
            </a:pPr>
            <a:r>
              <a:rPr lang="en-US" dirty="0" smtClean="0"/>
              <a:t>Blue</a:t>
            </a:r>
          </a:p>
          <a:p>
            <a:pPr marL="914400" lvl="1" indent="-514350">
              <a:buFont typeface="Corbel" pitchFamily="34" charset="0"/>
              <a:buAutoNum type="alphaUcPeriod"/>
            </a:pPr>
            <a:r>
              <a:rPr lang="en-US" dirty="0" smtClean="0"/>
              <a:t>Pink</a:t>
            </a:r>
          </a:p>
          <a:p>
            <a:pPr marL="914400" lvl="1" indent="-514350">
              <a:buFont typeface="Corbel" pitchFamily="34" charset="0"/>
              <a:buAutoNum type="alphaUcPeriod"/>
            </a:pPr>
            <a:r>
              <a:rPr lang="en-US" dirty="0" smtClean="0"/>
              <a:t>Green</a:t>
            </a:r>
          </a:p>
          <a:p>
            <a:pPr marL="914400" lvl="1" indent="-514350">
              <a:buFont typeface="Corbel" pitchFamily="34" charset="0"/>
              <a:buAutoNum type="alphaUcPeriod"/>
            </a:pPr>
            <a:r>
              <a:rPr lang="en-US" dirty="0" smtClean="0"/>
              <a:t>Purple</a:t>
            </a:r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325112"/>
          </a:xfrm>
        </p:spPr>
        <p:txBody>
          <a:bodyPr/>
          <a:lstStyle/>
          <a:p>
            <a:pPr marL="514350" indent="-514350">
              <a:buAutoNum type="arabicPeriod" startAt="2"/>
            </a:pPr>
            <a:r>
              <a:rPr lang="en-US" dirty="0" smtClean="0"/>
              <a:t>If you wanted to know what the preferred vacation destination of families living in Ontario is, would you take a …</a:t>
            </a:r>
          </a:p>
          <a:p>
            <a:pPr marL="514350" indent="-514350">
              <a:buAutoNum type="arabicPeriod" startAt="2"/>
            </a:pPr>
            <a:endParaRPr lang="en-US" dirty="0"/>
          </a:p>
          <a:p>
            <a:pPr marL="914400" lvl="1" indent="-514350">
              <a:buAutoNum type="alphaUcPeriod"/>
            </a:pPr>
            <a:r>
              <a:rPr lang="en-US" dirty="0" smtClean="0"/>
              <a:t>Census</a:t>
            </a:r>
          </a:p>
          <a:p>
            <a:pPr marL="914400" lvl="1" indent="-514350">
              <a:buAutoNum type="alphaUcPeriod"/>
            </a:pPr>
            <a:r>
              <a:rPr lang="en-US" dirty="0" smtClean="0"/>
              <a:t>Sample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325112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3. If you wanted to know whether or not your community needed a new arena, would you take a</a:t>
            </a:r>
            <a:r>
              <a:rPr lang="en-US" dirty="0" smtClean="0"/>
              <a:t>…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A. </a:t>
            </a:r>
            <a:r>
              <a:rPr lang="en-US" dirty="0" smtClean="0"/>
              <a:t>Census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B. Sample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Exploring Sample Size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For a fund raiser for your school, you decided to sell milkshakes at the school’s Fun Fair.  Before buying the ingredients, you wanted to know </a:t>
            </a:r>
            <a:r>
              <a:rPr lang="en-US" dirty="0" err="1" smtClean="0"/>
              <a:t>flavour</a:t>
            </a:r>
            <a:r>
              <a:rPr lang="en-US" dirty="0" smtClean="0"/>
              <a:t> preferences (Chocolate, Strawberry, or Vanilla).  Instead of taking a census, you decide to use a sample from your class to represent the people who will attend the Fun Fair.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What sample size should you use?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325112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What is your preferred milkshake?</a:t>
            </a:r>
          </a:p>
          <a:p>
            <a:pPr>
              <a:buNone/>
            </a:pPr>
            <a:endParaRPr lang="en-US" dirty="0" smtClean="0"/>
          </a:p>
          <a:p>
            <a:pPr marL="916686" lvl="1" indent="-514350">
              <a:buAutoNum type="alphaUcPeriod"/>
            </a:pPr>
            <a:r>
              <a:rPr lang="en-US" dirty="0" smtClean="0"/>
              <a:t>Chocolate</a:t>
            </a:r>
          </a:p>
          <a:p>
            <a:pPr marL="916686" lvl="1" indent="-514350">
              <a:buAutoNum type="alphaUcPeriod"/>
            </a:pPr>
            <a:r>
              <a:rPr lang="en-US" dirty="0" smtClean="0"/>
              <a:t>Strawberry</a:t>
            </a:r>
          </a:p>
          <a:p>
            <a:pPr marL="916686" lvl="1" indent="-514350">
              <a:buAutoNum type="alphaUcPeriod"/>
            </a:pPr>
            <a:r>
              <a:rPr lang="en-US" dirty="0" smtClean="0"/>
              <a:t>Vanilla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Questions: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sample size gave us the best prediction?</a:t>
            </a:r>
          </a:p>
          <a:p>
            <a:endParaRPr lang="en-US" dirty="0" smtClean="0"/>
          </a:p>
          <a:p>
            <a:r>
              <a:rPr lang="en-US" dirty="0" smtClean="0"/>
              <a:t>Would our class be a representative sample of our school?</a:t>
            </a:r>
          </a:p>
          <a:p>
            <a:endParaRPr lang="en-US" dirty="0" smtClean="0"/>
          </a:p>
          <a:p>
            <a:r>
              <a:rPr lang="en-US" dirty="0" smtClean="0"/>
              <a:t>Suppose that you wanted to know the cartoon-watching habits of students.  You decide to use a sample from a class at a high school.  Is this a representative sample of your school?  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Practice Using Clickers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Final Question: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Why is a large sample likely to be a better predictor of a population’s preferences than a small sample?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Please submit to Ms. King when you are finished (and before you leave)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Class Survey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25112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What is your gender?</a:t>
            </a:r>
          </a:p>
          <a:p>
            <a:pPr marL="514350" indent="-514350">
              <a:buNone/>
            </a:pPr>
            <a:endParaRPr lang="en-US" dirty="0"/>
          </a:p>
          <a:p>
            <a:pPr marL="514350" indent="-514350">
              <a:buNone/>
            </a:pPr>
            <a:r>
              <a:rPr lang="en-US" dirty="0" smtClean="0"/>
              <a:t>	A. Male</a:t>
            </a:r>
          </a:p>
          <a:p>
            <a:pPr marL="514350" indent="-514350">
              <a:buNone/>
            </a:pPr>
            <a:r>
              <a:rPr lang="en-US" dirty="0"/>
              <a:t>	</a:t>
            </a:r>
            <a:r>
              <a:rPr lang="en-US" dirty="0" smtClean="0"/>
              <a:t>B. Female</a:t>
            </a:r>
          </a:p>
          <a:p>
            <a:pPr>
              <a:buNone/>
            </a:pP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325112"/>
          </a:xfrm>
        </p:spPr>
        <p:txBody>
          <a:bodyPr>
            <a:normAutofit lnSpcReduction="10000"/>
          </a:bodyPr>
          <a:lstStyle/>
          <a:p>
            <a:pPr marL="624078" indent="-514350">
              <a:buNone/>
            </a:pPr>
            <a:r>
              <a:rPr lang="en-US" dirty="0" smtClean="0"/>
              <a:t>2.   How </a:t>
            </a:r>
            <a:r>
              <a:rPr lang="en-US" dirty="0" smtClean="0"/>
              <a:t>many hours a week do you spend on the internet?</a:t>
            </a:r>
          </a:p>
          <a:p>
            <a:pPr marL="624078" indent="-514350">
              <a:buAutoNum type="arabicPeriod" startAt="3"/>
            </a:pPr>
            <a:endParaRPr lang="en-US" dirty="0" smtClean="0"/>
          </a:p>
          <a:p>
            <a:pPr marL="916686" lvl="1" indent="-514350">
              <a:buAutoNum type="alphaUcPeriod"/>
            </a:pPr>
            <a:r>
              <a:rPr lang="en-US" dirty="0" smtClean="0"/>
              <a:t>0-10</a:t>
            </a:r>
          </a:p>
          <a:p>
            <a:pPr marL="916686" lvl="1" indent="-514350">
              <a:buAutoNum type="alphaUcPeriod"/>
            </a:pPr>
            <a:r>
              <a:rPr lang="en-US" dirty="0" smtClean="0"/>
              <a:t>10-20</a:t>
            </a:r>
          </a:p>
          <a:p>
            <a:pPr marL="916686" lvl="1" indent="-514350">
              <a:buAutoNum type="alphaUcPeriod"/>
            </a:pPr>
            <a:r>
              <a:rPr lang="en-US" dirty="0" smtClean="0"/>
              <a:t>20-30</a:t>
            </a:r>
          </a:p>
          <a:p>
            <a:pPr marL="916686" lvl="1" indent="-514350">
              <a:buAutoNum type="alphaUcPeriod"/>
            </a:pPr>
            <a:r>
              <a:rPr lang="en-US" dirty="0" smtClean="0"/>
              <a:t>30-40</a:t>
            </a:r>
          </a:p>
          <a:p>
            <a:pPr marL="916686" lvl="1" indent="-514350">
              <a:buAutoNum type="alphaUcPeriod"/>
            </a:pPr>
            <a:r>
              <a:rPr lang="en-US" dirty="0" smtClean="0"/>
              <a:t>40-50</a:t>
            </a:r>
          </a:p>
          <a:p>
            <a:pPr marL="916686" lvl="1" indent="-514350">
              <a:buAutoNum type="alphaUcPeriod"/>
            </a:pPr>
            <a:r>
              <a:rPr lang="en-US" dirty="0" smtClean="0"/>
              <a:t>50-60</a:t>
            </a:r>
          </a:p>
          <a:p>
            <a:pPr>
              <a:buNone/>
            </a:pPr>
            <a:r>
              <a:rPr lang="en-US" dirty="0" smtClean="0"/>
              <a:t>	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325112"/>
          </a:xfrm>
        </p:spPr>
        <p:txBody>
          <a:bodyPr/>
          <a:lstStyle/>
          <a:p>
            <a:pPr marL="624078" indent="-514350">
              <a:buNone/>
            </a:pPr>
            <a:r>
              <a:rPr lang="en-US" dirty="0" smtClean="0"/>
              <a:t>3.  How many text messages do you send in a day?</a:t>
            </a:r>
          </a:p>
          <a:p>
            <a:pPr marL="624078" indent="-514350">
              <a:buAutoNum type="arabicPeriod" startAt="4"/>
            </a:pPr>
            <a:endParaRPr lang="en-US" dirty="0" smtClean="0"/>
          </a:p>
          <a:p>
            <a:pPr marL="916686" lvl="1" indent="-514350">
              <a:buAutoNum type="alphaUcPeriod"/>
            </a:pPr>
            <a:r>
              <a:rPr lang="en-US" dirty="0" smtClean="0"/>
              <a:t>0 -5</a:t>
            </a:r>
          </a:p>
          <a:p>
            <a:pPr marL="916686" lvl="1" indent="-514350">
              <a:buAutoNum type="alphaUcPeriod"/>
            </a:pPr>
            <a:r>
              <a:rPr lang="en-US" dirty="0" smtClean="0"/>
              <a:t>5-10</a:t>
            </a:r>
          </a:p>
          <a:p>
            <a:pPr marL="916686" lvl="1" indent="-514350">
              <a:buAutoNum type="alphaUcPeriod"/>
            </a:pPr>
            <a:r>
              <a:rPr lang="en-US" dirty="0" smtClean="0"/>
              <a:t>10-15</a:t>
            </a:r>
          </a:p>
          <a:p>
            <a:pPr marL="916686" lvl="1" indent="-514350">
              <a:buAutoNum type="alphaUcPeriod"/>
            </a:pPr>
            <a:r>
              <a:rPr lang="en-US" dirty="0" smtClean="0"/>
              <a:t>15 -20</a:t>
            </a:r>
          </a:p>
          <a:p>
            <a:pPr marL="916686" lvl="1" indent="-514350">
              <a:buAutoNum type="alphaUcPeriod"/>
            </a:pPr>
            <a:r>
              <a:rPr lang="en-US" dirty="0" smtClean="0"/>
              <a:t>20-25</a:t>
            </a:r>
          </a:p>
          <a:p>
            <a:pPr marL="916686" lvl="1" indent="-514350">
              <a:buAutoNum type="alphaUcPeriod"/>
            </a:pPr>
            <a:r>
              <a:rPr lang="en-US" dirty="0" smtClean="0"/>
              <a:t>25-30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325112"/>
          </a:xfrm>
        </p:spPr>
        <p:txBody>
          <a:bodyPr/>
          <a:lstStyle/>
          <a:p>
            <a:pPr marL="624078" indent="-514350">
              <a:buNone/>
            </a:pPr>
            <a:r>
              <a:rPr lang="en-US" dirty="0" smtClean="0"/>
              <a:t>4.  How </a:t>
            </a:r>
            <a:r>
              <a:rPr lang="en-US" dirty="0" smtClean="0"/>
              <a:t>many hours a night do you spend watching TV?</a:t>
            </a:r>
          </a:p>
          <a:p>
            <a:pPr marL="624078" indent="-514350">
              <a:buNone/>
            </a:pPr>
            <a:endParaRPr lang="en-US" dirty="0" smtClean="0"/>
          </a:p>
          <a:p>
            <a:pPr marL="916686" lvl="1" indent="-514350">
              <a:buAutoNum type="alphaUcPeriod"/>
            </a:pPr>
            <a:r>
              <a:rPr lang="en-US" dirty="0" smtClean="0"/>
              <a:t>0</a:t>
            </a:r>
          </a:p>
          <a:p>
            <a:pPr marL="916686" lvl="1" indent="-514350">
              <a:buAutoNum type="alphaUcPeriod"/>
            </a:pPr>
            <a:r>
              <a:rPr lang="en-US" dirty="0" smtClean="0"/>
              <a:t>1</a:t>
            </a:r>
          </a:p>
          <a:p>
            <a:pPr marL="916686" lvl="1" indent="-514350">
              <a:buAutoNum type="alphaUcPeriod"/>
            </a:pPr>
            <a:r>
              <a:rPr lang="en-US" dirty="0" smtClean="0"/>
              <a:t>2</a:t>
            </a:r>
          </a:p>
          <a:p>
            <a:pPr marL="916686" lvl="1" indent="-514350">
              <a:buAutoNum type="alphaUcPeriod"/>
            </a:pPr>
            <a:r>
              <a:rPr lang="en-US" dirty="0" smtClean="0"/>
              <a:t>3</a:t>
            </a:r>
          </a:p>
          <a:p>
            <a:pPr marL="916686" lvl="1" indent="-514350">
              <a:buAutoNum type="alphaUcPeriod"/>
            </a:pPr>
            <a:r>
              <a:rPr lang="en-US" dirty="0" smtClean="0"/>
              <a:t>4</a:t>
            </a:r>
          </a:p>
          <a:p>
            <a:pPr marL="916686" lvl="1" indent="-514350">
              <a:buAutoNum type="alphaUcPeriod"/>
            </a:pPr>
            <a:r>
              <a:rPr lang="en-US" dirty="0" smtClean="0"/>
              <a:t>&gt;4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325112"/>
          </a:xfrm>
        </p:spPr>
        <p:txBody>
          <a:bodyPr/>
          <a:lstStyle/>
          <a:p>
            <a:pPr marL="624078" indent="-514350">
              <a:buNone/>
            </a:pPr>
            <a:r>
              <a:rPr lang="en-US" dirty="0" smtClean="0"/>
              <a:t>5.  How </a:t>
            </a:r>
            <a:r>
              <a:rPr lang="en-US" dirty="0" smtClean="0"/>
              <a:t>many hours a week do you spend on extracurricular activities?</a:t>
            </a:r>
          </a:p>
          <a:p>
            <a:pPr marL="624078" indent="-514350">
              <a:buAutoNum type="arabicPeriod" startAt="6"/>
            </a:pPr>
            <a:endParaRPr lang="en-US" dirty="0" smtClean="0"/>
          </a:p>
          <a:p>
            <a:pPr marL="916686" lvl="1" indent="-514350">
              <a:buAutoNum type="alphaUcPeriod"/>
            </a:pPr>
            <a:r>
              <a:rPr lang="en-US" dirty="0" smtClean="0"/>
              <a:t>0-2</a:t>
            </a:r>
          </a:p>
          <a:p>
            <a:pPr marL="916686" lvl="1" indent="-514350">
              <a:buAutoNum type="alphaUcPeriod"/>
            </a:pPr>
            <a:r>
              <a:rPr lang="en-US" dirty="0" smtClean="0"/>
              <a:t>2</a:t>
            </a:r>
            <a:r>
              <a:rPr lang="en-US" dirty="0" smtClean="0"/>
              <a:t>-4</a:t>
            </a:r>
            <a:endParaRPr lang="en-US" dirty="0" smtClean="0"/>
          </a:p>
          <a:p>
            <a:pPr marL="916686" lvl="1" indent="-514350">
              <a:buAutoNum type="alphaUcPeriod"/>
            </a:pPr>
            <a:r>
              <a:rPr lang="en-US" dirty="0" smtClean="0"/>
              <a:t>4</a:t>
            </a:r>
            <a:r>
              <a:rPr lang="en-US" dirty="0" smtClean="0"/>
              <a:t>-6</a:t>
            </a:r>
            <a:endParaRPr lang="en-US" dirty="0" smtClean="0"/>
          </a:p>
          <a:p>
            <a:pPr marL="916686" lvl="1" indent="-514350">
              <a:buAutoNum type="alphaUcPeriod"/>
            </a:pPr>
            <a:r>
              <a:rPr lang="en-US" dirty="0" smtClean="0"/>
              <a:t>6</a:t>
            </a:r>
            <a:r>
              <a:rPr lang="en-US" dirty="0" smtClean="0"/>
              <a:t>-8</a:t>
            </a:r>
            <a:endParaRPr lang="en-US" dirty="0" smtClean="0"/>
          </a:p>
          <a:p>
            <a:pPr marL="916686" lvl="1" indent="-514350">
              <a:buAutoNum type="alphaUcPeriod"/>
            </a:pPr>
            <a:r>
              <a:rPr lang="en-US" dirty="0" smtClean="0"/>
              <a:t>8</a:t>
            </a:r>
            <a:r>
              <a:rPr lang="en-US" dirty="0" smtClean="0"/>
              <a:t>-10</a:t>
            </a:r>
            <a:endParaRPr lang="en-US" dirty="0" smtClean="0"/>
          </a:p>
          <a:p>
            <a:pPr marL="916686" lvl="1" indent="-514350">
              <a:buAutoNum type="alphaUcPeriod"/>
            </a:pPr>
            <a:r>
              <a:rPr lang="en-US" dirty="0" smtClean="0"/>
              <a:t>10-12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325112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How are you doing today?</a:t>
            </a:r>
          </a:p>
          <a:p>
            <a:pPr marL="514350" indent="-514350">
              <a:buAutoNum type="arabicPeriod"/>
            </a:pPr>
            <a:endParaRPr lang="en-US" dirty="0"/>
          </a:p>
          <a:p>
            <a:pPr marL="514350" indent="-514350">
              <a:buNone/>
            </a:pPr>
            <a:r>
              <a:rPr lang="en-US" dirty="0" smtClean="0"/>
              <a:t>	A.  Fantastic!</a:t>
            </a:r>
          </a:p>
          <a:p>
            <a:pPr marL="514350" indent="-514350">
              <a:buNone/>
            </a:pPr>
            <a:r>
              <a:rPr lang="en-US" dirty="0"/>
              <a:t>	</a:t>
            </a:r>
            <a:r>
              <a:rPr lang="en-US" dirty="0" smtClean="0"/>
              <a:t>B. </a:t>
            </a:r>
            <a:r>
              <a:rPr lang="en-US" dirty="0"/>
              <a:t> </a:t>
            </a:r>
            <a:r>
              <a:rPr lang="en-US" dirty="0" smtClean="0"/>
              <a:t>Pretty good</a:t>
            </a:r>
          </a:p>
          <a:p>
            <a:pPr marL="514350" indent="-514350">
              <a:buNone/>
            </a:pPr>
            <a:r>
              <a:rPr lang="en-US" dirty="0"/>
              <a:t>	</a:t>
            </a:r>
            <a:r>
              <a:rPr lang="en-US" dirty="0" smtClean="0"/>
              <a:t>C.  Tired </a:t>
            </a:r>
          </a:p>
          <a:p>
            <a:pPr marL="514350" indent="-514350">
              <a:buNone/>
            </a:pPr>
            <a:r>
              <a:rPr lang="en-US" dirty="0"/>
              <a:t> </a:t>
            </a:r>
            <a:r>
              <a:rPr lang="en-US" dirty="0" smtClean="0"/>
              <a:t>     D.  Not so good</a:t>
            </a:r>
          </a:p>
          <a:p>
            <a:pPr marL="514350" indent="-514350">
              <a:buNone/>
            </a:pP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8229600" cy="4325112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2. It’s Friday, I am…</a:t>
            </a:r>
          </a:p>
          <a:p>
            <a:pPr>
              <a:buNone/>
            </a:pPr>
            <a:endParaRPr lang="en-US" dirty="0"/>
          </a:p>
          <a:p>
            <a:pPr marL="914400" lvl="1" indent="-514350">
              <a:buFont typeface="Corbel" pitchFamily="34" charset="0"/>
              <a:buAutoNum type="alphaUcPeriod"/>
            </a:pPr>
            <a:r>
              <a:rPr lang="en-US" dirty="0" smtClean="0"/>
              <a:t>Not excited at all</a:t>
            </a:r>
          </a:p>
          <a:p>
            <a:pPr marL="914400" lvl="1" indent="-514350">
              <a:buFont typeface="Corbel" pitchFamily="34" charset="0"/>
              <a:buAutoNum type="alphaUcPeriod"/>
            </a:pPr>
            <a:r>
              <a:rPr lang="en-US" dirty="0" smtClean="0"/>
              <a:t>Sort of excited</a:t>
            </a:r>
          </a:p>
          <a:p>
            <a:pPr marL="914400" lvl="1" indent="-514350">
              <a:buFont typeface="Corbel" pitchFamily="34" charset="0"/>
              <a:buAutoNum type="alphaUcPeriod"/>
            </a:pPr>
            <a:r>
              <a:rPr lang="en-US" dirty="0" smtClean="0"/>
              <a:t>Excited</a:t>
            </a:r>
          </a:p>
          <a:p>
            <a:pPr marL="914400" lvl="1" indent="-514350">
              <a:buFont typeface="Corbel" pitchFamily="34" charset="0"/>
              <a:buAutoNum type="alphaUcPeriod"/>
            </a:pPr>
            <a:r>
              <a:rPr lang="en-US" dirty="0" smtClean="0"/>
              <a:t>Really Excited!!</a:t>
            </a:r>
          </a:p>
          <a:p>
            <a:pPr marL="914400" lvl="1" indent="-514350">
              <a:buFont typeface="Corbel" pitchFamily="34" charset="0"/>
              <a:buAutoNum type="alphaUcPeriod"/>
            </a:pPr>
            <a:r>
              <a:rPr lang="en-US" dirty="0" smtClean="0"/>
              <a:t>… it’s Friday?</a:t>
            </a:r>
          </a:p>
          <a:p>
            <a:pPr>
              <a:buNone/>
            </a:pP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Organizing and Presenting Data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43251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1. Which type of graph would you use to predict the world’s population growth in the future?</a:t>
            </a:r>
          </a:p>
          <a:p>
            <a:pPr>
              <a:buNone/>
            </a:pPr>
            <a:endParaRPr lang="en-US" dirty="0"/>
          </a:p>
          <a:p>
            <a:pPr marL="914400" lvl="1" indent="-514350">
              <a:buAutoNum type="alphaUcPeriod"/>
            </a:pPr>
            <a:r>
              <a:rPr lang="en-US" dirty="0" smtClean="0"/>
              <a:t>Bar graph</a:t>
            </a:r>
          </a:p>
          <a:p>
            <a:pPr marL="914400" lvl="1" indent="-514350">
              <a:buAutoNum type="alphaUcPeriod"/>
            </a:pPr>
            <a:r>
              <a:rPr lang="en-US" dirty="0" smtClean="0"/>
              <a:t>Pictograph</a:t>
            </a:r>
          </a:p>
          <a:p>
            <a:pPr marL="914400" lvl="1" indent="-514350">
              <a:buAutoNum type="alphaUcPeriod"/>
            </a:pPr>
            <a:r>
              <a:rPr lang="en-US" dirty="0" smtClean="0"/>
              <a:t>Line graph</a:t>
            </a:r>
          </a:p>
          <a:p>
            <a:pPr marL="914400" lvl="1" indent="-514350">
              <a:buAutoNum type="alphaUcPeriod"/>
            </a:pPr>
            <a:r>
              <a:rPr lang="en-US" dirty="0" smtClean="0"/>
              <a:t>Scatter plot</a:t>
            </a:r>
          </a:p>
          <a:p>
            <a:pPr marL="914400" lvl="1" indent="-514350">
              <a:buAutoNum type="alphaUcPeriod"/>
            </a:pPr>
            <a:r>
              <a:rPr lang="en-US" dirty="0" smtClean="0"/>
              <a:t>Stem –and –leaf plot</a:t>
            </a:r>
          </a:p>
          <a:p>
            <a:pPr marL="914400" lvl="1" indent="-514350">
              <a:buAutoNum type="alphaUcPeriod"/>
            </a:pPr>
            <a:r>
              <a:rPr lang="en-US" dirty="0" smtClean="0"/>
              <a:t>Circle graph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32511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2. Which type of graph would you use to look for a relationship between the number of hours your classmates watch television and the number of hours they play sports each month?</a:t>
            </a:r>
          </a:p>
          <a:p>
            <a:pPr>
              <a:buNone/>
            </a:pPr>
            <a:endParaRPr lang="en-US" dirty="0" smtClean="0"/>
          </a:p>
          <a:p>
            <a:pPr marL="914400" lvl="1" indent="-514350">
              <a:buAutoNum type="alphaUcPeriod"/>
            </a:pPr>
            <a:r>
              <a:rPr lang="en-US" dirty="0" smtClean="0"/>
              <a:t>Bar graph</a:t>
            </a:r>
          </a:p>
          <a:p>
            <a:pPr marL="914400" lvl="1" indent="-514350">
              <a:buAutoNum type="alphaUcPeriod"/>
            </a:pPr>
            <a:r>
              <a:rPr lang="en-US" dirty="0" smtClean="0"/>
              <a:t>Pictograph</a:t>
            </a:r>
          </a:p>
          <a:p>
            <a:pPr marL="914400" lvl="1" indent="-514350">
              <a:buAutoNum type="alphaUcPeriod"/>
            </a:pPr>
            <a:r>
              <a:rPr lang="en-US" dirty="0" smtClean="0"/>
              <a:t>Line graph</a:t>
            </a:r>
          </a:p>
          <a:p>
            <a:pPr marL="914400" lvl="1" indent="-514350">
              <a:buAutoNum type="alphaUcPeriod"/>
            </a:pPr>
            <a:r>
              <a:rPr lang="en-US" dirty="0" smtClean="0"/>
              <a:t>Scatter plot</a:t>
            </a:r>
          </a:p>
          <a:p>
            <a:pPr marL="914400" lvl="1" indent="-514350">
              <a:buAutoNum type="alphaUcPeriod"/>
            </a:pPr>
            <a:r>
              <a:rPr lang="en-US" dirty="0" smtClean="0"/>
              <a:t>Stem –and –leaf plot</a:t>
            </a:r>
          </a:p>
          <a:p>
            <a:pPr marL="914400" lvl="1" indent="-514350">
              <a:buAutoNum type="alphaUcPeriod"/>
            </a:pPr>
            <a:r>
              <a:rPr lang="en-US" dirty="0" smtClean="0"/>
              <a:t>Circle graph</a:t>
            </a:r>
            <a:endParaRPr lang="en-CA" dirty="0" smtClean="0"/>
          </a:p>
          <a:p>
            <a:pPr>
              <a:buNone/>
            </a:pP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229600" cy="4325112"/>
          </a:xfrm>
        </p:spPr>
        <p:txBody>
          <a:bodyPr>
            <a:normAutofit/>
          </a:bodyPr>
          <a:lstStyle/>
          <a:p>
            <a:pPr marL="514350" indent="-514350">
              <a:buAutoNum type="arabicPeriod" startAt="3"/>
            </a:pPr>
            <a:r>
              <a:rPr lang="en-US" dirty="0" smtClean="0"/>
              <a:t>What type of graph would you use to order NBA basketball players by height?</a:t>
            </a:r>
          </a:p>
          <a:p>
            <a:pPr marL="514350" indent="-514350">
              <a:buNone/>
            </a:pPr>
            <a:endParaRPr lang="en-US" dirty="0" smtClean="0"/>
          </a:p>
          <a:p>
            <a:pPr marL="914400" lvl="1" indent="-514350">
              <a:buAutoNum type="alphaUcPeriod"/>
            </a:pPr>
            <a:r>
              <a:rPr lang="en-US" dirty="0" smtClean="0"/>
              <a:t>Bar graph</a:t>
            </a:r>
          </a:p>
          <a:p>
            <a:pPr marL="914400" lvl="1" indent="-514350">
              <a:buAutoNum type="alphaUcPeriod"/>
            </a:pPr>
            <a:r>
              <a:rPr lang="en-US" dirty="0" smtClean="0"/>
              <a:t>Pictograph</a:t>
            </a:r>
          </a:p>
          <a:p>
            <a:pPr marL="914400" lvl="1" indent="-514350">
              <a:buAutoNum type="alphaUcPeriod"/>
            </a:pPr>
            <a:r>
              <a:rPr lang="en-US" dirty="0" smtClean="0"/>
              <a:t>Line graph</a:t>
            </a:r>
          </a:p>
          <a:p>
            <a:pPr marL="914400" lvl="1" indent="-514350">
              <a:buAutoNum type="alphaUcPeriod"/>
            </a:pPr>
            <a:r>
              <a:rPr lang="en-US" dirty="0" smtClean="0"/>
              <a:t>Scatter plot</a:t>
            </a:r>
          </a:p>
          <a:p>
            <a:pPr marL="914400" lvl="1" indent="-514350">
              <a:buAutoNum type="alphaUcPeriod"/>
            </a:pPr>
            <a:r>
              <a:rPr lang="en-US" dirty="0" smtClean="0"/>
              <a:t>Stem –and –leaf plot</a:t>
            </a:r>
          </a:p>
          <a:p>
            <a:pPr marL="914400" lvl="1" indent="-514350">
              <a:buAutoNum type="alphaUcPeriod"/>
            </a:pPr>
            <a:r>
              <a:rPr lang="en-US" dirty="0" smtClean="0"/>
              <a:t>Circle graph</a:t>
            </a:r>
            <a:endParaRPr lang="en-CA" dirty="0" smtClean="0"/>
          </a:p>
          <a:p>
            <a:pPr marL="514350" indent="-514350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325112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eriod" startAt="4"/>
            </a:pPr>
            <a:r>
              <a:rPr lang="en-US" dirty="0" smtClean="0"/>
              <a:t>Which type of graph would you use to show the relationship between speed and gasoline consumed?</a:t>
            </a:r>
          </a:p>
          <a:p>
            <a:pPr marL="514350" indent="-514350">
              <a:buNone/>
            </a:pPr>
            <a:endParaRPr lang="en-US" dirty="0" smtClean="0"/>
          </a:p>
          <a:p>
            <a:pPr marL="914400" lvl="1" indent="-514350">
              <a:buAutoNum type="alphaUcPeriod"/>
            </a:pPr>
            <a:r>
              <a:rPr lang="en-US" dirty="0" smtClean="0"/>
              <a:t>Bar graph</a:t>
            </a:r>
          </a:p>
          <a:p>
            <a:pPr marL="914400" lvl="1" indent="-514350">
              <a:buAutoNum type="alphaUcPeriod"/>
            </a:pPr>
            <a:r>
              <a:rPr lang="en-US" dirty="0" smtClean="0"/>
              <a:t>Pictograph</a:t>
            </a:r>
          </a:p>
          <a:p>
            <a:pPr marL="914400" lvl="1" indent="-514350">
              <a:buAutoNum type="alphaUcPeriod"/>
            </a:pPr>
            <a:r>
              <a:rPr lang="en-US" dirty="0" smtClean="0"/>
              <a:t>Line graph</a:t>
            </a:r>
          </a:p>
          <a:p>
            <a:pPr marL="914400" lvl="1" indent="-514350">
              <a:buAutoNum type="alphaUcPeriod"/>
            </a:pPr>
            <a:r>
              <a:rPr lang="en-US" dirty="0" smtClean="0"/>
              <a:t>Scatter plot</a:t>
            </a:r>
          </a:p>
          <a:p>
            <a:pPr marL="914400" lvl="1" indent="-514350">
              <a:buAutoNum type="alphaUcPeriod"/>
            </a:pPr>
            <a:r>
              <a:rPr lang="en-US" dirty="0" smtClean="0"/>
              <a:t>Stem –and –leaf plot</a:t>
            </a:r>
          </a:p>
          <a:p>
            <a:pPr marL="914400" lvl="1" indent="-514350">
              <a:buAutoNum type="alphaUcPeriod"/>
            </a:pPr>
            <a:r>
              <a:rPr lang="en-US" dirty="0" smtClean="0"/>
              <a:t>Circle graph</a:t>
            </a:r>
            <a:endParaRPr lang="en-CA" dirty="0" smtClean="0"/>
          </a:p>
          <a:p>
            <a:pPr marL="514350" indent="-514350">
              <a:buNone/>
            </a:pP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632</TotalTime>
  <Words>632</Words>
  <Application>Microsoft Office PowerPoint</Application>
  <PresentationFormat>On-screen Show (4:3)</PresentationFormat>
  <Paragraphs>143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Urban</vt:lpstr>
      <vt:lpstr>Identify the following graphs </vt:lpstr>
      <vt:lpstr>Practice Using Clickers</vt:lpstr>
      <vt:lpstr>Slide 3</vt:lpstr>
      <vt:lpstr>Slide 4</vt:lpstr>
      <vt:lpstr>Organizing and Presenting Data</vt:lpstr>
      <vt:lpstr>Slide 6</vt:lpstr>
      <vt:lpstr>Slide 7</vt:lpstr>
      <vt:lpstr>Slide 8</vt:lpstr>
      <vt:lpstr>Slide 9</vt:lpstr>
      <vt:lpstr>Slide 10</vt:lpstr>
      <vt:lpstr>3.2 Exploring Sample Size</vt:lpstr>
      <vt:lpstr>Slide 12</vt:lpstr>
      <vt:lpstr>Slide 13</vt:lpstr>
      <vt:lpstr>Slide 14</vt:lpstr>
      <vt:lpstr>Slide 15</vt:lpstr>
      <vt:lpstr>Slide 16</vt:lpstr>
      <vt:lpstr>Exploring Sample Size</vt:lpstr>
      <vt:lpstr>Slide 18</vt:lpstr>
      <vt:lpstr>Questions:</vt:lpstr>
      <vt:lpstr>One Final Question:</vt:lpstr>
      <vt:lpstr>Class Survey</vt:lpstr>
      <vt:lpstr>Slide 22</vt:lpstr>
      <vt:lpstr>Slide 23</vt:lpstr>
      <vt:lpstr>Slide 24</vt:lpstr>
      <vt:lpstr>Slide 25</vt:lpstr>
      <vt:lpstr>Slide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Organizing and Presenting Data</dc:title>
  <dc:creator>Mobile</dc:creator>
  <cp:lastModifiedBy>Mobile</cp:lastModifiedBy>
  <cp:revision>29</cp:revision>
  <dcterms:created xsi:type="dcterms:W3CDTF">2010-10-22T00:51:25Z</dcterms:created>
  <dcterms:modified xsi:type="dcterms:W3CDTF">2010-11-08T02:21:11Z</dcterms:modified>
</cp:coreProperties>
</file>